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0"/>
  </p:notesMasterIdLst>
  <p:handoutMasterIdLst>
    <p:handoutMasterId r:id="rId21"/>
  </p:handoutMasterIdLst>
  <p:sldIdLst>
    <p:sldId id="299" r:id="rId11"/>
    <p:sldId id="300" r:id="rId12"/>
    <p:sldId id="308" r:id="rId13"/>
    <p:sldId id="309" r:id="rId14"/>
    <p:sldId id="310" r:id="rId15"/>
    <p:sldId id="311" r:id="rId16"/>
    <p:sldId id="312" r:id="rId17"/>
    <p:sldId id="313" r:id="rId18"/>
    <p:sldId id="31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  <p14:sldId id="300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COL: Content" id="{EA5EB87C-BF09-4E71-8317-503F941D8D52}">
          <p14:sldIdLst/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8BF3E-7C5E-112B-F588-7ACB92525755}" v="2" dt="2025-03-12T17:24:13.309"/>
    <p1510:client id="{E45F279C-BACB-4675-85E2-6726E0D80F91}" v="268" dt="2025-03-12T13:24:40.368"/>
    <p1510:client id="{E9D1057D-7CD3-4F03-868D-27D061688D90}" v="188" dt="2025-03-12T17:21:09.699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9" y="62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53035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</a:rPr>
              <a:t>By Garlapati Hema | KL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585216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</a:rPr>
              <a:t>Email: 2200031072cseh@gmail.com | ID: 2200031072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943" y="466347"/>
            <a:ext cx="8124591" cy="1844234"/>
          </a:xfrm>
        </p:spPr>
        <p:txBody>
          <a:bodyPr/>
          <a:lstStyle/>
          <a:p>
            <a:r>
              <a:rPr dirty="0"/>
              <a:t>PROBLEM STATEMENT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70733"/>
            <a:ext cx="1847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4944" y="1618390"/>
            <a:ext cx="869039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</a:rPr>
              <a:t>-</a:t>
            </a:r>
            <a:r>
              <a:rPr sz="2000" b="0" dirty="0">
                <a:solidFill>
                  <a:srgbClr val="000000"/>
                </a:solidFill>
              </a:rPr>
              <a:t>Solve any given 3x3 Rubik’s Cube scramble by mimicking real-world logic.
</a:t>
            </a:r>
            <a:r>
              <a:rPr lang="en-US" sz="2000" b="0" dirty="0">
                <a:solidFill>
                  <a:srgbClr val="000000"/>
                </a:solidFill>
              </a:rPr>
              <a:t>-</a:t>
            </a:r>
            <a:r>
              <a:rPr sz="2000" b="0" dirty="0">
                <a:solidFill>
                  <a:srgbClr val="000000"/>
                </a:solidFill>
              </a:rPr>
              <a:t>The solution must be valid, efficient, and visual.
</a:t>
            </a:r>
            <a:r>
              <a:rPr lang="en-US" sz="2000" b="0" dirty="0">
                <a:solidFill>
                  <a:srgbClr val="000000"/>
                </a:solidFill>
              </a:rPr>
              <a:t>-</a:t>
            </a:r>
            <a:r>
              <a:rPr sz="2000" b="0" dirty="0">
                <a:solidFill>
                  <a:srgbClr val="000000"/>
                </a:solidFill>
              </a:rPr>
              <a:t>We aim to simulate a realistic solver with optimization.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91DF6-9653-25BF-C9D1-158ED7173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FCF4-5648-0DBF-7231-08E66D8E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" y="466347"/>
            <a:ext cx="8124591" cy="1844234"/>
          </a:xfrm>
        </p:spPr>
        <p:txBody>
          <a:bodyPr/>
          <a:lstStyle/>
          <a:p>
            <a:r>
              <a:rPr dirty="0"/>
              <a:t>SOLUTION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DE954-2139-E12B-EA36-73686BE9340F}"/>
              </a:ext>
            </a:extLst>
          </p:cNvPr>
          <p:cNvSpPr txBox="1"/>
          <p:nvPr/>
        </p:nvSpPr>
        <p:spPr>
          <a:xfrm>
            <a:off x="457200" y="1070733"/>
            <a:ext cx="1847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30B43-A901-BA9F-ECE4-D5CBD798BFFD}"/>
              </a:ext>
            </a:extLst>
          </p:cNvPr>
          <p:cNvSpPr txBox="1"/>
          <p:nvPr/>
        </p:nvSpPr>
        <p:spPr>
          <a:xfrm>
            <a:off x="694943" y="1618390"/>
            <a:ext cx="80262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-Represent cube as dictionary of 3x3 faces
- Moves handled via face and edge manipulation
- Search Algorithm: IDA* (Iterative Deepening A*)
- Output: Visual display + solution steps
- Tracks solving time &amp; scramble steps</a:t>
            </a:r>
            <a:endParaRPr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51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F0A40-FACB-CD44-D0B5-F4D6FB42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6687-6825-003A-19E2-B3BDE0BA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" y="466347"/>
            <a:ext cx="8124591" cy="1844234"/>
          </a:xfrm>
        </p:spPr>
        <p:txBody>
          <a:bodyPr/>
          <a:lstStyle/>
          <a:p>
            <a:r>
              <a:rPr dirty="0"/>
              <a:t>ARCHITECTURE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FD855-6C8A-9CF2-E765-6839C95B6300}"/>
              </a:ext>
            </a:extLst>
          </p:cNvPr>
          <p:cNvSpPr txBox="1"/>
          <p:nvPr/>
        </p:nvSpPr>
        <p:spPr>
          <a:xfrm>
            <a:off x="457200" y="1070733"/>
            <a:ext cx="1847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13706-0D83-9334-3380-A5CECD9BCB62}"/>
              </a:ext>
            </a:extLst>
          </p:cNvPr>
          <p:cNvSpPr txBox="1"/>
          <p:nvPr/>
        </p:nvSpPr>
        <p:spPr>
          <a:xfrm>
            <a:off x="694943" y="1618390"/>
            <a:ext cx="80262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-Cube Class: Stores state, handles rotation logic
-Solver Class (IDA*): Efficient search strategy
-Visualizer: Matplotlib output of cube faces
 -Timer: Measures performance time</a:t>
            </a:r>
          </a:p>
          <a:p>
            <a:endParaRPr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35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750C5-97B9-87A2-D9F0-730255AF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80C9-0073-9ABB-5189-9AEF0F1F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" y="466347"/>
            <a:ext cx="8124591" cy="1844234"/>
          </a:xfrm>
        </p:spPr>
        <p:txBody>
          <a:bodyPr/>
          <a:lstStyle/>
          <a:p>
            <a:r>
              <a:rPr dirty="0"/>
              <a:t>KEY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2462F-57FB-AB24-ADA9-AE71BB8B31D6}"/>
              </a:ext>
            </a:extLst>
          </p:cNvPr>
          <p:cNvSpPr txBox="1"/>
          <p:nvPr/>
        </p:nvSpPr>
        <p:spPr>
          <a:xfrm>
            <a:off x="457200" y="1070733"/>
            <a:ext cx="1847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CC014-32FB-60A7-B49A-A631BF07ABC5}"/>
              </a:ext>
            </a:extLst>
          </p:cNvPr>
          <p:cNvSpPr txBox="1"/>
          <p:nvPr/>
        </p:nvSpPr>
        <p:spPr>
          <a:xfrm>
            <a:off x="694943" y="1618390"/>
            <a:ext cx="80262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-IDA* algorithm – depth-aware, fast solving
-Input scrambles like: F R U R' U' F’
- Step-by-step animation using Matplotlib
-Execution time shown (e.g. ~0.03 sec)
- </a:t>
            </a:r>
            <a:r>
              <a:rPr lang="en-GB" sz="2000" dirty="0" err="1">
                <a:solidFill>
                  <a:srgbClr val="000000"/>
                </a:solidFill>
              </a:rPr>
              <a:t>Colab</a:t>
            </a:r>
            <a:r>
              <a:rPr lang="en-GB" sz="2000" dirty="0">
                <a:solidFill>
                  <a:srgbClr val="000000"/>
                </a:solidFill>
              </a:rPr>
              <a:t> compatible &amp; beginner-friendly</a:t>
            </a:r>
          </a:p>
          <a:p>
            <a:endParaRPr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52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1FBBC-4176-535A-796A-1FC960A19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E77C-1D0D-D1A2-156F-E5230EEF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" y="466347"/>
            <a:ext cx="8124591" cy="1844234"/>
          </a:xfrm>
        </p:spPr>
        <p:txBody>
          <a:bodyPr/>
          <a:lstStyle/>
          <a:p>
            <a:r>
              <a:rPr dirty="0"/>
              <a:t>SAMPLE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2418C-2A18-0453-E60A-D077D5ED21FC}"/>
              </a:ext>
            </a:extLst>
          </p:cNvPr>
          <p:cNvSpPr txBox="1"/>
          <p:nvPr/>
        </p:nvSpPr>
        <p:spPr>
          <a:xfrm>
            <a:off x="457200" y="1070733"/>
            <a:ext cx="1847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0A2EF-A04C-84C5-FB54-2C2595AA8F0A}"/>
              </a:ext>
            </a:extLst>
          </p:cNvPr>
          <p:cNvSpPr txBox="1"/>
          <p:nvPr/>
        </p:nvSpPr>
        <p:spPr>
          <a:xfrm>
            <a:off x="694942" y="886205"/>
            <a:ext cx="80262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Scrambled Cube:</a:t>
            </a:r>
          </a:p>
          <a:p>
            <a:endParaRPr lang="en-GB" sz="2000" dirty="0">
              <a:solidFill>
                <a:srgbClr val="000000"/>
              </a:solidFill>
            </a:endParaRPr>
          </a:p>
          <a:p>
            <a:r>
              <a:rPr lang="en-GB" sz="2000" dirty="0">
                <a:solidFill>
                  <a:srgbClr val="000000"/>
                </a:solidFill>
              </a:rPr>
              <a:t>
</a:t>
            </a:r>
            <a:endParaRPr sz="2000" b="0" dirty="0">
              <a:solidFill>
                <a:srgbClr val="000000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9C8AF3-E48C-DED6-3B51-D49DA6AC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031" y="673187"/>
            <a:ext cx="3438379" cy="323021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05E11E-ABC3-D069-D0AA-37A8905C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77" y="657802"/>
            <a:ext cx="3314020" cy="3245603"/>
          </a:xfrm>
          <a:prstGeom prst="rect">
            <a:avLst/>
          </a:prstGeom>
        </p:spPr>
      </p:pic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B31EA0B4-28BD-A837-4D87-D2285DB6A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87" y="3462624"/>
            <a:ext cx="3438379" cy="27894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5E0E2A-8E2E-DB01-10CC-DFB1DE2C39B8}"/>
              </a:ext>
            </a:extLst>
          </p:cNvPr>
          <p:cNvSpPr txBox="1"/>
          <p:nvPr/>
        </p:nvSpPr>
        <p:spPr>
          <a:xfrm>
            <a:off x="856387" y="3108293"/>
            <a:ext cx="828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</a:rPr>
              <a:t>Solved Cube:
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77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9DE5-244A-66A8-0670-96A58919C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F8EB-DD25-8324-EF3C-8BCDEA84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" y="466347"/>
            <a:ext cx="8124591" cy="1844234"/>
          </a:xfrm>
        </p:spPr>
        <p:txBody>
          <a:bodyPr/>
          <a:lstStyle/>
          <a:p>
            <a:r>
              <a:rPr dirty="0"/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5CB81-AACF-14A7-5462-4B7E057570DE}"/>
              </a:ext>
            </a:extLst>
          </p:cNvPr>
          <p:cNvSpPr txBox="1"/>
          <p:nvPr/>
        </p:nvSpPr>
        <p:spPr>
          <a:xfrm>
            <a:off x="457200" y="1070733"/>
            <a:ext cx="1847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F1AD9-20EA-9712-AE83-93F9C8716EA6}"/>
              </a:ext>
            </a:extLst>
          </p:cNvPr>
          <p:cNvSpPr txBox="1"/>
          <p:nvPr/>
        </p:nvSpPr>
        <p:spPr>
          <a:xfrm>
            <a:off x="694943" y="1618390"/>
            <a:ext cx="80262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- Add 4x4 / 5x5 cube support
- Add a </a:t>
            </a:r>
            <a:r>
              <a:rPr lang="en-GB" sz="2000" dirty="0" err="1">
                <a:solidFill>
                  <a:srgbClr val="000000"/>
                </a:solidFill>
              </a:rPr>
              <a:t>Streamlit</a:t>
            </a:r>
            <a:r>
              <a:rPr lang="en-GB" sz="2000" dirty="0">
                <a:solidFill>
                  <a:srgbClr val="000000"/>
                </a:solidFill>
              </a:rPr>
              <a:t> web UI
- Integrate 3D visualization (e.g., </a:t>
            </a:r>
            <a:r>
              <a:rPr lang="en-GB" sz="2000" dirty="0" err="1">
                <a:solidFill>
                  <a:srgbClr val="000000"/>
                </a:solidFill>
              </a:rPr>
              <a:t>Plotly</a:t>
            </a:r>
            <a:r>
              <a:rPr lang="en-GB" sz="2000" dirty="0">
                <a:solidFill>
                  <a:srgbClr val="000000"/>
                </a:solidFill>
              </a:rPr>
              <a:t>)
- Plug in Kociemba or optimal solvers</a:t>
            </a:r>
          </a:p>
          <a:p>
            <a:endParaRPr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2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83A36-B727-181D-23BE-2E84893D6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6CC77-7668-C620-B288-28642A7C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" y="466347"/>
            <a:ext cx="8124591" cy="1844234"/>
          </a:xfrm>
        </p:spPr>
        <p:txBody>
          <a:bodyPr/>
          <a:lstStyle/>
          <a:p>
            <a:r>
              <a:rPr dirty="0"/>
              <a:t>WHY ME?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12272-F56A-B06E-1B89-FF39F8E4418D}"/>
              </a:ext>
            </a:extLst>
          </p:cNvPr>
          <p:cNvSpPr txBox="1"/>
          <p:nvPr/>
        </p:nvSpPr>
        <p:spPr>
          <a:xfrm>
            <a:off x="457200" y="1070733"/>
            <a:ext cx="1847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34F17-A187-6A00-A9B6-F6A31FA90EC0}"/>
              </a:ext>
            </a:extLst>
          </p:cNvPr>
          <p:cNvSpPr txBox="1"/>
          <p:nvPr/>
        </p:nvSpPr>
        <p:spPr>
          <a:xfrm>
            <a:off x="694943" y="1618390"/>
            <a:ext cx="80262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-I love solving logical problems with code
- Designed everything from scratch using Python
- My submission shows clarity, optimization &amp; creativity
- I enjoy breaking down real-world challenges
- “Solving problems with code gives me joy.”</a:t>
            </a:r>
            <a:endParaRPr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9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B7368-BEDC-3474-4344-59197B42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73F3-B09F-9325-5445-E2CE3FA0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" y="466347"/>
            <a:ext cx="8124591" cy="1844234"/>
          </a:xfrm>
        </p:spPr>
        <p:txBody>
          <a:bodyPr/>
          <a:lstStyle/>
          <a:p>
            <a:r>
              <a:rPr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9BCC7-5D4E-1C70-9942-8E36C7104255}"/>
              </a:ext>
            </a:extLst>
          </p:cNvPr>
          <p:cNvSpPr txBox="1"/>
          <p:nvPr/>
        </p:nvSpPr>
        <p:spPr>
          <a:xfrm>
            <a:off x="457200" y="1070733"/>
            <a:ext cx="1847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0F19E-93CC-04E6-2788-324397A49C63}"/>
              </a:ext>
            </a:extLst>
          </p:cNvPr>
          <p:cNvSpPr txBox="1"/>
          <p:nvPr/>
        </p:nvSpPr>
        <p:spPr>
          <a:xfrm>
            <a:off x="694943" y="1618390"/>
            <a:ext cx="80262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Name: Garlapati Hema
Email: 2200031072cseh@gmail.com
College: KL University
ID: 2200031072</a:t>
            </a:r>
          </a:p>
          <a:p>
            <a:endParaRPr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924021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Props1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5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</TotalTime>
  <Words>347</Words>
  <Application>Microsoft Office PowerPoint</Application>
  <PresentationFormat>Widescreen</PresentationFormat>
  <Paragraphs>24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PROBLEM STATEMENT</vt:lpstr>
      <vt:lpstr>SOLUTION OVERVIEW</vt:lpstr>
      <vt:lpstr>ARCHITECTURE DESIGN</vt:lpstr>
      <vt:lpstr>KEY FEATURES</vt:lpstr>
      <vt:lpstr>SAMPLE OUTPUT</vt:lpstr>
      <vt:lpstr>FUTURE SCOPE</vt:lpstr>
      <vt:lpstr>WHY ME?</vt:lpstr>
      <vt:lpstr>THANK YOU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Garlapati Hema</cp:lastModifiedBy>
  <cp:revision>3</cp:revision>
  <dcterms:created xsi:type="dcterms:W3CDTF">2025-07-11T03:39:18Z</dcterms:created>
  <dcterms:modified xsi:type="dcterms:W3CDTF">2025-08-03T15:46:51Z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